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8F13-EFBE-4E88-BAD3-F526E4B1137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4266-47AB-45F0-BA0B-45FDA6157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8F13-EFBE-4E88-BAD3-F526E4B1137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4266-47AB-45F0-BA0B-45FDA6157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8F13-EFBE-4E88-BAD3-F526E4B1137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4266-47AB-45F0-BA0B-45FDA6157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8F13-EFBE-4E88-BAD3-F526E4B1137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4266-47AB-45F0-BA0B-45FDA6157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8F13-EFBE-4E88-BAD3-F526E4B1137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4266-47AB-45F0-BA0B-45FDA6157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8F13-EFBE-4E88-BAD3-F526E4B1137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4266-47AB-45F0-BA0B-45FDA6157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8F13-EFBE-4E88-BAD3-F526E4B1137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4266-47AB-45F0-BA0B-45FDA6157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8F13-EFBE-4E88-BAD3-F526E4B1137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4266-47AB-45F0-BA0B-45FDA6157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8F13-EFBE-4E88-BAD3-F526E4B1137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4266-47AB-45F0-BA0B-45FDA6157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8F13-EFBE-4E88-BAD3-F526E4B1137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4266-47AB-45F0-BA0B-45FDA6157F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8F13-EFBE-4E88-BAD3-F526E4B1137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634266-47AB-45F0-BA0B-45FDA6157F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B634266-47AB-45F0-BA0B-45FDA6157FA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6D58F13-EFBE-4E88-BAD3-F526E4B1137A}" type="datetimeFigureOut">
              <a:rPr lang="en-US" smtClean="0"/>
              <a:t>10/22/2014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Finance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4:  Investing</a:t>
            </a:r>
          </a:p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Something of value that can be changed into cash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Asset </a:t>
            </a:r>
            <a:endParaRPr lang="en-US" dirty="0"/>
          </a:p>
          <a:p>
            <a:pPr marL="571500" indent="-457200">
              <a:buFont typeface="+mj-lt"/>
              <a:buAutoNum type="alphaUcPeriod"/>
            </a:pPr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Compounding </a:t>
            </a:r>
            <a:endParaRPr lang="en-US" dirty="0"/>
          </a:p>
          <a:p>
            <a:pPr marL="571500" indent="-457200">
              <a:buFont typeface="+mj-lt"/>
              <a:buAutoNum type="alphaUcPeriod"/>
            </a:pPr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Diversification </a:t>
            </a:r>
            <a:endParaRPr lang="en-US" dirty="0"/>
          </a:p>
          <a:p>
            <a:pPr marL="571500" indent="-457200">
              <a:buFont typeface="+mj-lt"/>
              <a:buAutoNum type="alphaUcPeriod"/>
            </a:pPr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Dollar </a:t>
            </a:r>
            <a:r>
              <a:rPr lang="en-US" dirty="0"/>
              <a:t>Cost Averaging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6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Something of value that can be changed into cash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Asset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4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620000" cy="1143000"/>
          </a:xfrm>
        </p:spPr>
        <p:txBody>
          <a:bodyPr/>
          <a:lstStyle/>
          <a:p>
            <a:r>
              <a:rPr lang="en-US" dirty="0"/>
              <a:t>The time value of money can best be explained using which one of the following concepts?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620000" cy="39624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a. A dollar today is worth more than a dollar tomorrow. </a:t>
            </a:r>
          </a:p>
          <a:p>
            <a:endParaRPr lang="en-US" dirty="0"/>
          </a:p>
          <a:p>
            <a:r>
              <a:rPr lang="en-US" dirty="0"/>
              <a:t>b. Take time to “pay yourself first.” </a:t>
            </a:r>
          </a:p>
          <a:p>
            <a:endParaRPr lang="en-US" dirty="0"/>
          </a:p>
          <a:p>
            <a:r>
              <a:rPr lang="en-US" dirty="0"/>
              <a:t>c. Investments increase in risk over time. </a:t>
            </a:r>
          </a:p>
          <a:p>
            <a:endParaRPr lang="en-US" dirty="0"/>
          </a:p>
          <a:p>
            <a:r>
              <a:rPr lang="en-US" dirty="0"/>
              <a:t>d. Compounding increases investments over time.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1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620000" cy="1143000"/>
          </a:xfrm>
        </p:spPr>
        <p:txBody>
          <a:bodyPr/>
          <a:lstStyle/>
          <a:p>
            <a:r>
              <a:rPr lang="en-US" dirty="0"/>
              <a:t>The time value of money can best be explained using which one of the following concepts?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620000" cy="39624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a. A dollar today is worth more than a dollar tomorrow.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87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1143000"/>
          </a:xfrm>
        </p:spPr>
        <p:txBody>
          <a:bodyPr/>
          <a:lstStyle/>
          <a:p>
            <a:r>
              <a:rPr lang="en-US" sz="3200" dirty="0" err="1"/>
              <a:t>Koneta</a:t>
            </a:r>
            <a:r>
              <a:rPr lang="en-US" sz="3200" dirty="0"/>
              <a:t> has money saved and invested several ways with a goal to grow her money at a rate higher than inflation. What is the historical long-term annual average rate of inflation?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620000" cy="36576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a. 1% </a:t>
            </a:r>
          </a:p>
          <a:p>
            <a:endParaRPr lang="en-US" dirty="0"/>
          </a:p>
          <a:p>
            <a:r>
              <a:rPr lang="en-US" dirty="0"/>
              <a:t>b. 3% </a:t>
            </a:r>
          </a:p>
          <a:p>
            <a:endParaRPr lang="en-US" dirty="0"/>
          </a:p>
          <a:p>
            <a:r>
              <a:rPr lang="en-US" dirty="0"/>
              <a:t>c. 5% </a:t>
            </a:r>
          </a:p>
          <a:p>
            <a:endParaRPr lang="en-US" dirty="0"/>
          </a:p>
          <a:p>
            <a:r>
              <a:rPr lang="en-US" dirty="0"/>
              <a:t>d. 7%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44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1143000"/>
          </a:xfrm>
        </p:spPr>
        <p:txBody>
          <a:bodyPr/>
          <a:lstStyle/>
          <a:p>
            <a:r>
              <a:rPr lang="en-US" sz="3200" dirty="0" err="1"/>
              <a:t>Koneta</a:t>
            </a:r>
            <a:r>
              <a:rPr lang="en-US" sz="3200" dirty="0"/>
              <a:t> has money saved and invested several ways with a goal to grow her money at a rate higher than inflation. What is the historical long-term annual average rate of inflation?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620000" cy="3657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b. 3%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1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Monica starts a mutual fund with $500 and adds $500 to her mutual fund every year for another nine years. Mason decides to wait 10 years so he can save up a lump sum of $5,000 to invest at one time in a mutual fund. If both Monica and Mason earn on average of 7 percent APY, who will have the larger mutual fund balance in 20 years?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620000" cy="4038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a. Mason </a:t>
            </a:r>
          </a:p>
          <a:p>
            <a:endParaRPr lang="en-US" dirty="0"/>
          </a:p>
          <a:p>
            <a:r>
              <a:rPr lang="en-US" dirty="0"/>
              <a:t>b. </a:t>
            </a:r>
            <a:r>
              <a:rPr lang="en-US" dirty="0" smtClean="0"/>
              <a:t>Monica</a:t>
            </a:r>
          </a:p>
          <a:p>
            <a:endParaRPr lang="en-US" dirty="0"/>
          </a:p>
          <a:p>
            <a:r>
              <a:rPr lang="en-US" dirty="0"/>
              <a:t>c. They will have the same balance amount because they each invested the same amount at the same rate. </a:t>
            </a:r>
          </a:p>
          <a:p>
            <a:endParaRPr lang="en-US" dirty="0"/>
          </a:p>
          <a:p>
            <a:r>
              <a:rPr lang="en-US" dirty="0"/>
              <a:t>d. There is not enough information presented to make a prediction.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6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Monica starts a mutual fund with $500 and adds $500 to her mutual fund every year for another nine years. Mason decides to wait 10 years so he can save up a lump sum of $5,000 to invest at one time in a mutual fund. If both Monica and Mason earn on average of 7 percent APY, who will have the larger mutual fund balance in 20 years?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620000" cy="40386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b. Monica </a:t>
            </a:r>
            <a:r>
              <a:rPr lang="en-US" b="1" i="1" dirty="0"/>
              <a:t>[Monica started investing early and has the advantage of compounded interest and reinvested earnings over the ten years before Mason starts to invest.]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Given the same principal amount and interest of 1.3 percent APY for all options below, which option will earn the most interest over three years?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a. certificate of deposit that has interest compounded daily </a:t>
            </a:r>
          </a:p>
          <a:p>
            <a:endParaRPr lang="en-US" dirty="0"/>
          </a:p>
          <a:p>
            <a:r>
              <a:rPr lang="en-US" dirty="0"/>
              <a:t>b. savings account that earns interest compounded quarterly </a:t>
            </a:r>
          </a:p>
          <a:p>
            <a:endParaRPr lang="en-US" dirty="0"/>
          </a:p>
          <a:p>
            <a:r>
              <a:rPr lang="en-US" dirty="0"/>
              <a:t>c. savings bond that has interest compounded twice a year </a:t>
            </a:r>
          </a:p>
          <a:p>
            <a:endParaRPr lang="en-US" dirty="0"/>
          </a:p>
          <a:p>
            <a:r>
              <a:rPr lang="en-US" dirty="0"/>
              <a:t>d. All of the above will earn the same amount of interest.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1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Given the same principal amount and interest of 1.3 percent APY for all options below, which option will earn the most interest over three years?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a. certificate of deposit that has interest compounded daily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7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type of income investment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Diversification </a:t>
            </a:r>
            <a:endParaRPr lang="en-US" dirty="0"/>
          </a:p>
          <a:p>
            <a:pPr marL="571500" indent="-457200">
              <a:buFont typeface="+mj-lt"/>
              <a:buAutoNum type="alphaUcPeriod"/>
            </a:pPr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Dollar </a:t>
            </a:r>
            <a:r>
              <a:rPr lang="en-US" dirty="0"/>
              <a:t>Cost Averaging </a:t>
            </a:r>
          </a:p>
          <a:p>
            <a:pPr marL="571500" indent="-457200">
              <a:buFont typeface="+mj-lt"/>
              <a:buAutoNum type="alphaUcPeriod"/>
            </a:pPr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Rate </a:t>
            </a:r>
            <a:r>
              <a:rPr lang="en-US" dirty="0"/>
              <a:t>of Return </a:t>
            </a:r>
          </a:p>
          <a:p>
            <a:pPr marL="571500" indent="-457200">
              <a:buFont typeface="+mj-lt"/>
              <a:buAutoNum type="alphaUcPeriod"/>
            </a:pPr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Savings </a:t>
            </a:r>
            <a:r>
              <a:rPr lang="en-US" dirty="0"/>
              <a:t>Account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97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rule of a risk-to-return relationship is that 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a. the lower the risk, the higher the return rate. </a:t>
            </a:r>
          </a:p>
          <a:p>
            <a:endParaRPr lang="en-US" dirty="0"/>
          </a:p>
          <a:p>
            <a:r>
              <a:rPr lang="en-US" dirty="0"/>
              <a:t>b. the higher the risk, the higher the return rate. </a:t>
            </a:r>
          </a:p>
          <a:p>
            <a:endParaRPr lang="en-US" dirty="0"/>
          </a:p>
          <a:p>
            <a:r>
              <a:rPr lang="en-US" dirty="0"/>
              <a:t>c. the higher the risk, the lower the return rate. </a:t>
            </a:r>
          </a:p>
          <a:p>
            <a:endParaRPr lang="en-US" dirty="0"/>
          </a:p>
          <a:p>
            <a:r>
              <a:rPr lang="en-US" dirty="0"/>
              <a:t>d. the two issues are not related.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6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rule of a risk-to-return relationship is that 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b. the higher the risk, the higher the return rate.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1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Kyle isn’t willing to take much risk with his money as he sets money aside to use when he buys a car next year. Which one of the following types of investments potentially has the lowest investment risk while also growing in value?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a. collectibles </a:t>
            </a:r>
          </a:p>
          <a:p>
            <a:endParaRPr lang="en-US" dirty="0"/>
          </a:p>
          <a:p>
            <a:r>
              <a:rPr lang="en-US" dirty="0"/>
              <a:t>b. real estate </a:t>
            </a:r>
          </a:p>
          <a:p>
            <a:endParaRPr lang="en-US" dirty="0"/>
          </a:p>
          <a:p>
            <a:r>
              <a:rPr lang="en-US" dirty="0"/>
              <a:t>c. savings account </a:t>
            </a:r>
          </a:p>
          <a:p>
            <a:endParaRPr lang="en-US" dirty="0"/>
          </a:p>
          <a:p>
            <a:r>
              <a:rPr lang="en-US" dirty="0"/>
              <a:t>d. stocks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2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Kyle isn’t willing to take much risk with his money as he sets money aside to use when he buys a car next year. Which one of the following types of investments potentially has the lowest investment risk while also growing in value?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c. savings account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2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Kendra just received a promotion with a nice raise. She has her spending plan under control, so she decides to adjust her long-range investing plan now that she can take on more investment risk. Which one of the following types of investments potentially has the highest risk and is most likely a higher rate of return for Kendra?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a. government bonds</a:t>
            </a:r>
          </a:p>
          <a:p>
            <a:r>
              <a:rPr lang="en-US" sz="2800" dirty="0"/>
              <a:t>b. money market deposit account</a:t>
            </a:r>
          </a:p>
          <a:p>
            <a:r>
              <a:rPr lang="en-US" sz="2800" dirty="0"/>
              <a:t>c. savings bonds</a:t>
            </a:r>
          </a:p>
          <a:p>
            <a:r>
              <a:rPr lang="en-US" sz="2800" dirty="0"/>
              <a:t>d. stocks</a:t>
            </a:r>
          </a:p>
        </p:txBody>
      </p:sp>
    </p:spTree>
    <p:extLst>
      <p:ext uri="{BB962C8B-B14F-4D97-AF65-F5344CB8AC3E}">
        <p14:creationId xmlns:p14="http://schemas.microsoft.com/office/powerpoint/2010/main" val="244488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Kendra just received a promotion with a nice raise. She has her spending plan under control, so she decides to adjust her long-range investing plan now that she can take on more investment risk. Which one of the following types of investments potentially has the highest risk and is most likely a higher rate of return for Kendra?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</a:t>
            </a:r>
            <a:r>
              <a:rPr lang="en-US" sz="2800" dirty="0"/>
              <a:t>. stocks</a:t>
            </a:r>
          </a:p>
        </p:txBody>
      </p:sp>
    </p:spTree>
    <p:extLst>
      <p:ext uri="{BB962C8B-B14F-4D97-AF65-F5344CB8AC3E}">
        <p14:creationId xmlns:p14="http://schemas.microsoft.com/office/powerpoint/2010/main" val="198277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one of the follow is not an example of investing?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a. buying a business to open an ice cream shop </a:t>
            </a:r>
          </a:p>
          <a:p>
            <a:endParaRPr lang="en-US" dirty="0"/>
          </a:p>
          <a:p>
            <a:r>
              <a:rPr lang="en-US" dirty="0"/>
              <a:t>b. buying a car to get to work </a:t>
            </a:r>
          </a:p>
          <a:p>
            <a:endParaRPr lang="en-US" dirty="0"/>
          </a:p>
          <a:p>
            <a:r>
              <a:rPr lang="en-US" dirty="0"/>
              <a:t>c. buying rental property </a:t>
            </a:r>
          </a:p>
          <a:p>
            <a:endParaRPr lang="en-US" dirty="0"/>
          </a:p>
          <a:p>
            <a:r>
              <a:rPr lang="en-US" dirty="0"/>
              <a:t>d. buying a tow truck with a blade to start a towing and snow removal service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84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one of the follow is not an example of investing?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b. buying a car to get to work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7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If you buy Hershey stock, you share ownership in the company and you can vote on the types of chocolate that will be produced.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True or False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952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If you buy Hershey stock, you share ownership in the company and you can vote on the types of chocolate that will be produced.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False, </a:t>
            </a:r>
          </a:p>
          <a:p>
            <a:pPr marL="11430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you do share ownership however you do not have control.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3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type of income investment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Font typeface="+mj-lt"/>
              <a:buAutoNum type="alphaUcPeriod" startAt="4"/>
            </a:pPr>
            <a:r>
              <a:rPr lang="en-US" dirty="0" smtClean="0"/>
              <a:t>Savings </a:t>
            </a:r>
            <a:r>
              <a:rPr lang="en-US" dirty="0"/>
              <a:t>Account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6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Three steps to build wealth include 1) Have enough income to invest, 2) Make a plan, and 3) Put money to work by investing.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True or False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535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Three steps to build wealth include 1) Have enough income to invest, 2) Make a plan, and 3) Put money to work by investing.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True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0382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Minors have to wait until they are adults before they can buy and stocks and bonds.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True or False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8534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Minors have to wait until they are adults before they can buy and stocks and bonds.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False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[Stocks and bonds can be purchased for minors through custodial accounts set up by parents or guardians.]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0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best time to start investing is after working on a job full-time for at least five years.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True or False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341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best time to start investing is after working on a job full-time for at least five years.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False</a:t>
            </a:r>
          </a:p>
          <a:p>
            <a:pPr marL="11430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The best time is now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40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Most wealthy people have gained their fortunes by winning the lottery or inheriting a large sum of money.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True or False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4771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Most wealthy people have gained their fortunes by winning the lottery or inheriting a large sum of money.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False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532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/>
          <a:lstStyle/>
          <a:p>
            <a:r>
              <a:rPr lang="en-US" sz="2800" dirty="0"/>
              <a:t>The term "bank teller" originated in the wake of the 1929 stock market crash, when banks began hiring low-paid workers to "tell" throngs of frantic depositors that their money was gone.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True or False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1182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/>
          <a:lstStyle/>
          <a:p>
            <a:r>
              <a:rPr lang="en-US" sz="2800" dirty="0"/>
              <a:t>The term "bank teller" originated in the wake of the 1929 stock market crash, when banks began hiring low-paid workers to "tell" throngs of frantic depositors that their money was gone.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True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449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type of growth investment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Stock </a:t>
            </a:r>
            <a:endParaRPr lang="en-US" dirty="0"/>
          </a:p>
          <a:p>
            <a:pPr marL="571500" indent="-457200">
              <a:buFont typeface="+mj-lt"/>
              <a:buAutoNum type="alphaUcPeriod"/>
            </a:pPr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Stock </a:t>
            </a:r>
            <a:r>
              <a:rPr lang="en-US" dirty="0"/>
              <a:t>Exchange </a:t>
            </a:r>
          </a:p>
          <a:p>
            <a:pPr marL="571500" indent="-457200">
              <a:buFont typeface="+mj-lt"/>
              <a:buAutoNum type="alphaUcPeriod"/>
            </a:pPr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Time </a:t>
            </a:r>
            <a:r>
              <a:rPr lang="en-US" dirty="0"/>
              <a:t>Value of Money </a:t>
            </a:r>
          </a:p>
          <a:p>
            <a:pPr marL="571500" indent="-457200">
              <a:buFont typeface="+mj-lt"/>
              <a:buAutoNum type="alphaUcPeriod"/>
            </a:pPr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Windfall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5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/>
          <a:lstStyle/>
          <a:p>
            <a:r>
              <a:rPr lang="en-US" sz="2800" dirty="0"/>
              <a:t>The trucking company Elvis Presley worked at as a young man was owned by Frank Sinatra.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True or False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481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/>
          <a:lstStyle/>
          <a:p>
            <a:r>
              <a:rPr lang="en-US" sz="2800" dirty="0"/>
              <a:t>The trucking company Elvis Presley worked at as a young man was owned by Frank Sinatra.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True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9537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type of growth investment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Stock </a:t>
            </a:r>
            <a:endParaRPr lang="en-US" dirty="0"/>
          </a:p>
          <a:p>
            <a:pPr marL="571500" indent="-457200">
              <a:buFont typeface="+mj-lt"/>
              <a:buAutoNum type="alphaUcPeriod"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0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620000" cy="1143000"/>
          </a:xfrm>
        </p:spPr>
        <p:txBody>
          <a:bodyPr/>
          <a:lstStyle/>
          <a:p>
            <a:r>
              <a:rPr lang="en-US" dirty="0"/>
              <a:t>Spreading your money among different savings and investments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620000" cy="4114800"/>
          </a:xfrm>
        </p:spPr>
        <p:txBody>
          <a:bodyPr/>
          <a:lstStyle/>
          <a:p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Asset </a:t>
            </a:r>
            <a:endParaRPr lang="en-US" dirty="0"/>
          </a:p>
          <a:p>
            <a:pPr marL="571500" indent="-457200">
              <a:buFont typeface="+mj-lt"/>
              <a:buAutoNum type="alphaUcPeriod"/>
            </a:pPr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Compounding </a:t>
            </a:r>
          </a:p>
          <a:p>
            <a:pPr marL="571500" indent="-457200">
              <a:buFont typeface="+mj-lt"/>
              <a:buAutoNum type="alphaUcPeriod"/>
            </a:pPr>
            <a:endParaRPr lang="en-US" dirty="0" smtClean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dirty="0"/>
              <a:t>Diversification </a:t>
            </a:r>
            <a:endParaRPr lang="en-US" dirty="0" smtClean="0"/>
          </a:p>
          <a:p>
            <a:pPr marL="571500" indent="-457200">
              <a:buFont typeface="+mj-lt"/>
              <a:buAutoNum type="alphaUcPeriod"/>
            </a:pPr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Dollar </a:t>
            </a:r>
            <a:r>
              <a:rPr lang="en-US" dirty="0"/>
              <a:t>Cost Averaging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620000" cy="1143000"/>
          </a:xfrm>
        </p:spPr>
        <p:txBody>
          <a:bodyPr/>
          <a:lstStyle/>
          <a:p>
            <a:r>
              <a:rPr lang="en-US" dirty="0"/>
              <a:t>Spreading your money among different savings and investments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620000" cy="4114800"/>
          </a:xfrm>
        </p:spPr>
        <p:txBody>
          <a:bodyPr/>
          <a:lstStyle/>
          <a:p>
            <a:pPr marL="571500" indent="-457200">
              <a:buFont typeface="+mj-lt"/>
              <a:buAutoNum type="alphaUcPeriod"/>
            </a:pPr>
            <a:endParaRPr lang="en-US" dirty="0" smtClean="0"/>
          </a:p>
          <a:p>
            <a:pPr marL="571500" indent="-457200">
              <a:buFont typeface="+mj-lt"/>
              <a:buAutoNum type="alphaUcPeriod" startAt="3"/>
            </a:pPr>
            <a:r>
              <a:rPr lang="en-US" dirty="0" smtClean="0"/>
              <a:t> </a:t>
            </a:r>
            <a:r>
              <a:rPr lang="en-US" dirty="0"/>
              <a:t>Diversification </a:t>
            </a:r>
            <a:endParaRPr lang="en-US" dirty="0" smtClean="0"/>
          </a:p>
          <a:p>
            <a:pPr marL="571500" indent="-457200">
              <a:buFont typeface="+mj-lt"/>
              <a:buAutoNum type="alphaUcPeriod" startAt="3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6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system where the public can buy or sell stock shares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Kroger</a:t>
            </a:r>
          </a:p>
          <a:p>
            <a:pPr marL="571500" indent="-457200">
              <a:buFont typeface="+mj-lt"/>
              <a:buAutoNum type="alphaUcPeriod"/>
            </a:pPr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Play it Again Sports</a:t>
            </a:r>
          </a:p>
          <a:p>
            <a:pPr marL="571500" indent="-457200">
              <a:buFont typeface="+mj-lt"/>
              <a:buAutoNum type="alphaUcPeriod"/>
            </a:pPr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Stock Market</a:t>
            </a:r>
          </a:p>
          <a:p>
            <a:pPr marL="571500" indent="-457200">
              <a:buFont typeface="+mj-lt"/>
              <a:buAutoNum type="alphaUcPeriod"/>
            </a:pPr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dirty="0" err="1" smtClean="0"/>
              <a:t>Ebay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8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system where the public can buy or sell stock shares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571500" indent="-457200">
              <a:buFont typeface="+mj-lt"/>
              <a:buAutoNum type="alphaUcPeriod" startAt="3"/>
            </a:pPr>
            <a:r>
              <a:rPr lang="en-US" dirty="0" smtClean="0"/>
              <a:t>Stock Market</a:t>
            </a:r>
          </a:p>
          <a:p>
            <a:pPr marL="571500" indent="-457200">
              <a:buFont typeface="+mj-lt"/>
              <a:buAutoNum type="alphaU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72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</TotalTime>
  <Words>1430</Words>
  <Application>Microsoft Office PowerPoint</Application>
  <PresentationFormat>On-screen Show (4:3)</PresentationFormat>
  <Paragraphs>190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Adjacency</vt:lpstr>
      <vt:lpstr>Personal Finance</vt:lpstr>
      <vt:lpstr>A type of income investment </vt:lpstr>
      <vt:lpstr>A type of income investment </vt:lpstr>
      <vt:lpstr>A type of growth investment </vt:lpstr>
      <vt:lpstr>A type of growth investment </vt:lpstr>
      <vt:lpstr>Spreading your money among different savings and investments </vt:lpstr>
      <vt:lpstr>Spreading your money among different savings and investments </vt:lpstr>
      <vt:lpstr>A system where the public can buy or sell stock shares </vt:lpstr>
      <vt:lpstr>A system where the public can buy or sell stock shares </vt:lpstr>
      <vt:lpstr>Something of value that can be changed into cash </vt:lpstr>
      <vt:lpstr>Something of value that can be changed into cash </vt:lpstr>
      <vt:lpstr>The time value of money can best be explained using which one of the following concepts? </vt:lpstr>
      <vt:lpstr>The time value of money can best be explained using which one of the following concepts? </vt:lpstr>
      <vt:lpstr>Koneta has money saved and invested several ways with a goal to grow her money at a rate higher than inflation. What is the historical long-term annual average rate of inflation? </vt:lpstr>
      <vt:lpstr>Koneta has money saved and invested several ways with a goal to grow her money at a rate higher than inflation. What is the historical long-term annual average rate of inflation? </vt:lpstr>
      <vt:lpstr>Monica starts a mutual fund with $500 and adds $500 to her mutual fund every year for another nine years. Mason decides to wait 10 years so he can save up a lump sum of $5,000 to invest at one time in a mutual fund. If both Monica and Mason earn on average of 7 percent APY, who will have the larger mutual fund balance in 20 years? </vt:lpstr>
      <vt:lpstr>Monica starts a mutual fund with $500 and adds $500 to her mutual fund every year for another nine years. Mason decides to wait 10 years so he can save up a lump sum of $5,000 to invest at one time in a mutual fund. If both Monica and Mason earn on average of 7 percent APY, who will have the larger mutual fund balance in 20 years? </vt:lpstr>
      <vt:lpstr>Given the same principal amount and interest of 1.3 percent APY for all options below, which option will earn the most interest over three years? </vt:lpstr>
      <vt:lpstr>Given the same principal amount and interest of 1.3 percent APY for all options below, which option will earn the most interest over three years? </vt:lpstr>
      <vt:lpstr>The basic rule of a risk-to-return relationship is that … </vt:lpstr>
      <vt:lpstr>The basic rule of a risk-to-return relationship is that … </vt:lpstr>
      <vt:lpstr>Kyle isn’t willing to take much risk with his money as he sets money aside to use when he buys a car next year. Which one of the following types of investments potentially has the lowest investment risk while also growing in value? </vt:lpstr>
      <vt:lpstr>Kyle isn’t willing to take much risk with his money as he sets money aside to use when he buys a car next year. Which one of the following types of investments potentially has the lowest investment risk while also growing in value? </vt:lpstr>
      <vt:lpstr>Kendra just received a promotion with a nice raise. She has her spending plan under control, so she decides to adjust her long-range investing plan now that she can take on more investment risk. Which one of the following types of investments potentially has the highest risk and is most likely a higher rate of return for Kendra? </vt:lpstr>
      <vt:lpstr>Kendra just received a promotion with a nice raise. She has her spending plan under control, so she decides to adjust her long-range investing plan now that she can take on more investment risk. Which one of the following types of investments potentially has the highest risk and is most likely a higher rate of return for Kendra? </vt:lpstr>
      <vt:lpstr>Which one of the follow is not an example of investing? </vt:lpstr>
      <vt:lpstr>Which one of the follow is not an example of investing? </vt:lpstr>
      <vt:lpstr>If you buy Hershey stock, you share ownership in the company and you can vote on the types of chocolate that will be produced. </vt:lpstr>
      <vt:lpstr>If you buy Hershey stock, you share ownership in the company and you can vote on the types of chocolate that will be produced. </vt:lpstr>
      <vt:lpstr>Three steps to build wealth include 1) Have enough income to invest, 2) Make a plan, and 3) Put money to work by investing. </vt:lpstr>
      <vt:lpstr>Three steps to build wealth include 1) Have enough income to invest, 2) Make a plan, and 3) Put money to work by investing. </vt:lpstr>
      <vt:lpstr>Minors have to wait until they are adults before they can buy and stocks and bonds. </vt:lpstr>
      <vt:lpstr>Minors have to wait until they are adults before they can buy and stocks and bonds. </vt:lpstr>
      <vt:lpstr>The best time to start investing is after working on a job full-time for at least five years. </vt:lpstr>
      <vt:lpstr>The best time to start investing is after working on a job full-time for at least five years. </vt:lpstr>
      <vt:lpstr>Most wealthy people have gained their fortunes by winning the lottery or inheriting a large sum of money.</vt:lpstr>
      <vt:lpstr>Most wealthy people have gained their fortunes by winning the lottery or inheriting a large sum of money.</vt:lpstr>
      <vt:lpstr>The term "bank teller" originated in the wake of the 1929 stock market crash, when banks began hiring low-paid workers to "tell" throngs of frantic depositors that their money was gone.</vt:lpstr>
      <vt:lpstr>The term "bank teller" originated in the wake of the 1929 stock market crash, when banks began hiring low-paid workers to "tell" throngs of frantic depositors that their money was gone.</vt:lpstr>
      <vt:lpstr>The trucking company Elvis Presley worked at as a young man was owned by Frank Sinatra. </vt:lpstr>
      <vt:lpstr>The trucking company Elvis Presley worked at as a young man was owned by Frank Sinatra.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Finance</dc:title>
  <dc:creator>Ken Schaefer</dc:creator>
  <cp:lastModifiedBy>Ken Schaefer</cp:lastModifiedBy>
  <cp:revision>4</cp:revision>
  <dcterms:created xsi:type="dcterms:W3CDTF">2014-10-16T14:22:59Z</dcterms:created>
  <dcterms:modified xsi:type="dcterms:W3CDTF">2014-10-22T14:24:58Z</dcterms:modified>
</cp:coreProperties>
</file>